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3476" r:id="rId6"/>
    <p:sldId id="261" r:id="rId7"/>
    <p:sldId id="262" r:id="rId8"/>
    <p:sldId id="265" r:id="rId9"/>
    <p:sldId id="3472" r:id="rId10"/>
    <p:sldId id="3477" r:id="rId11"/>
    <p:sldId id="270" r:id="rId12"/>
    <p:sldId id="286" r:id="rId13"/>
    <p:sldId id="3474" r:id="rId14"/>
    <p:sldId id="3475" r:id="rId15"/>
    <p:sldId id="281" r:id="rId16"/>
    <p:sldId id="282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" panose="020B0503050000020004" pitchFamily="34" charset="0"/>
      <p:regular r:id="rId23"/>
      <p:bold r:id="rId24"/>
      <p:italic r:id="rId25"/>
      <p:boldItalic r:id="rId26"/>
    </p:embeddedFont>
    <p:embeddedFont>
      <p:font typeface="Montserrat" panose="00000500000000000000" pitchFamily="2" charset="-52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gOzTwDaEtbE9+qyi1CVG61wxSW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629" autoAdjust="0"/>
  </p:normalViewPr>
  <p:slideViewPr>
    <p:cSldViewPr snapToGrid="0">
      <p:cViewPr varScale="1">
        <p:scale>
          <a:sx n="104" d="100"/>
          <a:sy n="104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27029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8" name="Google Shape;31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43321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93970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678488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2" name="Google Shape;47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3" name="Google Shape;473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1" name="Google Shape;48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2" name="Google Shape;482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0" name="Google Shape;19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0" name="Google Shape;2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" name="Google Shape;20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1" name="Google Shape;22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2" name="Google Shape;2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64608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3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38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38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38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39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39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0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Arial"/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40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4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41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2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3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3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41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43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41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43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41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43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43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43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43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43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4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4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44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44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45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5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5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45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45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45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45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45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45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46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46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46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6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46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46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46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46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4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47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47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47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47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47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4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47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47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47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47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47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47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47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30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0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30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0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0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0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0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0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30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0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0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30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0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0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0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0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1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31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31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" name="Google Shape;42;p31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31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31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1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31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3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2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32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32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32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32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32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32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32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32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32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32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3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3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3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4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34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34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34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3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35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35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3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6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37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37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7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806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/>
          <p:nvPr/>
        </p:nvSpPr>
        <p:spPr>
          <a:xfrm>
            <a:off x="962140" y="556584"/>
            <a:ext cx="10748733" cy="1005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en-US" sz="4400" dirty="0">
                <a:solidFill>
                  <a:srgbClr val="222222"/>
                </a:solidFill>
                <a:latin typeface="Fira Sans"/>
              </a:rPr>
              <a:t>Citrus framework</a:t>
            </a:r>
            <a:endParaRPr lang="en-US" sz="4400" b="0" i="0" dirty="0">
              <a:solidFill>
                <a:srgbClr val="222222"/>
              </a:solidFill>
              <a:effectLst/>
              <a:latin typeface="Fira Sans"/>
            </a:endParaRPr>
          </a:p>
          <a:p>
            <a:pPr>
              <a:lnSpc>
                <a:spcPct val="90000"/>
              </a:lnSpc>
              <a:buClr>
                <a:schemeClr val="lt1"/>
              </a:buClr>
              <a:buSzPts val="3300"/>
            </a:pPr>
            <a:endParaRPr lang="en-US" sz="4400" b="0" i="0" dirty="0">
              <a:solidFill>
                <a:srgbClr val="222222"/>
              </a:solidFill>
              <a:effectLst/>
              <a:latin typeface="Fira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12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0F0EDA-2652-4AC2-8D41-12CDE0E707A9}"/>
              </a:ext>
            </a:extLst>
          </p:cNvPr>
          <p:cNvSpPr txBox="1"/>
          <p:nvPr/>
        </p:nvSpPr>
        <p:spPr>
          <a:xfrm>
            <a:off x="345006" y="1776657"/>
            <a:ext cx="11365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0" i="0" dirty="0">
                <a:solidFill>
                  <a:srgbClr val="222222"/>
                </a:solidFill>
                <a:effectLst/>
                <a:latin typeface="-apple-system"/>
              </a:rPr>
              <a:t>            </a:t>
            </a:r>
            <a:endParaRPr lang="ru-RU" sz="2800" dirty="0"/>
          </a:p>
        </p:txBody>
      </p:sp>
      <p:sp>
        <p:nvSpPr>
          <p:cNvPr id="9" name="Google Shape;204;p26">
            <a:extLst>
              <a:ext uri="{FF2B5EF4-FFF2-40B4-BE49-F238E27FC236}">
                <a16:creationId xmlns:a16="http://schemas.microsoft.com/office/drawing/2014/main" id="{68FA4704-2557-485B-997A-BE2F30161284}"/>
              </a:ext>
            </a:extLst>
          </p:cNvPr>
          <p:cNvSpPr txBox="1">
            <a:spLocks/>
          </p:cNvSpPr>
          <p:nvPr/>
        </p:nvSpPr>
        <p:spPr>
          <a:xfrm>
            <a:off x="783200" y="1479657"/>
            <a:ext cx="11063794" cy="238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17500">
              <a:spcBef>
                <a:spcPts val="800"/>
              </a:spcBef>
              <a:buClr>
                <a:srgbClr val="7F00BA"/>
              </a:buClr>
              <a:buSzPts val="1400"/>
              <a:buFont typeface="Montserrat"/>
              <a:buChar char="●"/>
            </a:pPr>
            <a:endParaRPr lang="en-US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indent="-317500">
              <a:spcBef>
                <a:spcPts val="1000"/>
              </a:spcBef>
              <a:spcAft>
                <a:spcPts val="1000"/>
              </a:spcAft>
              <a:buClr>
                <a:srgbClr val="7F00BA"/>
              </a:buClr>
              <a:buSzPts val="1400"/>
              <a:buFont typeface="Montserrat"/>
              <a:buChar char="●"/>
            </a:pPr>
            <a:r>
              <a:rPr lang="en-US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Homepage: http://citrusframework.org/</a:t>
            </a:r>
          </a:p>
          <a:p>
            <a:pPr marL="457200" indent="-317500">
              <a:spcBef>
                <a:spcPts val="1000"/>
              </a:spcBef>
              <a:spcAft>
                <a:spcPts val="1000"/>
              </a:spcAft>
              <a:buClr>
                <a:srgbClr val="7F00BA"/>
              </a:buClr>
              <a:buSzPts val="1400"/>
              <a:buFont typeface="Montserrat"/>
              <a:buChar char="●"/>
            </a:pPr>
            <a:r>
              <a:rPr lang="en-US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Blog: https://labs.consol.de/tags/citrus/</a:t>
            </a:r>
          </a:p>
          <a:p>
            <a:pPr marL="457200" indent="-317500">
              <a:spcBef>
                <a:spcPts val="1000"/>
              </a:spcBef>
              <a:spcAft>
                <a:spcPts val="1000"/>
              </a:spcAft>
              <a:buClr>
                <a:srgbClr val="7F00BA"/>
              </a:buClr>
              <a:buSzPts val="1400"/>
              <a:buFont typeface="Montserrat"/>
              <a:buChar char="●"/>
            </a:pPr>
            <a:r>
              <a:rPr lang="en-US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Latest stable release: 3.</a:t>
            </a:r>
            <a:r>
              <a:rPr lang="ru-RU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US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ru-RU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US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date </a:t>
            </a:r>
            <a:r>
              <a:rPr lang="ru-RU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06</a:t>
            </a:r>
            <a:r>
              <a:rPr lang="en-US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.0</a:t>
            </a:r>
            <a:r>
              <a:rPr lang="ru-RU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.202</a:t>
            </a:r>
            <a:r>
              <a:rPr lang="ru-RU" sz="28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lang="en-US" sz="28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56434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5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Arial"/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525" y="-11810"/>
            <a:ext cx="12055475" cy="5614664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/>
          <p:nvPr/>
        </p:nvSpPr>
        <p:spPr>
          <a:xfrm>
            <a:off x="723600" y="359177"/>
            <a:ext cx="10748733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12"/>
          <p:cNvSpPr txBox="1">
            <a:spLocks noGrp="1"/>
          </p:cNvSpPr>
          <p:nvPr>
            <p:ph type="body" idx="4294967295"/>
          </p:nvPr>
        </p:nvSpPr>
        <p:spPr>
          <a:xfrm>
            <a:off x="359039" y="2106432"/>
            <a:ext cx="8047539" cy="2323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indent="-4572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21"/>
              <a:buAutoNum type="arabicPeriod"/>
            </a:pPr>
            <a:r>
              <a:rPr lang="ru-RU" sz="1820" dirty="0">
                <a:solidFill>
                  <a:srgbClr val="3F3F3F"/>
                </a:solidFill>
              </a:rPr>
              <a:t>Открыть проект с прошлого вебинара в среде разработки</a:t>
            </a:r>
            <a:endParaRPr lang="en-US" sz="1820" dirty="0">
              <a:solidFill>
                <a:srgbClr val="3F3F3F"/>
              </a:solidFill>
            </a:endParaRPr>
          </a:p>
        </p:txBody>
      </p:sp>
      <p:sp>
        <p:nvSpPr>
          <p:cNvPr id="22" name="Google Shape;296;p12">
            <a:extLst>
              <a:ext uri="{FF2B5EF4-FFF2-40B4-BE49-F238E27FC236}">
                <a16:creationId xmlns:a16="http://schemas.microsoft.com/office/drawing/2014/main" id="{5A0ACF54-FF07-450B-8EA4-252CEB3564B6}"/>
              </a:ext>
            </a:extLst>
          </p:cNvPr>
          <p:cNvSpPr txBox="1">
            <a:spLocks/>
          </p:cNvSpPr>
          <p:nvPr/>
        </p:nvSpPr>
        <p:spPr>
          <a:xfrm>
            <a:off x="2777934" y="1076001"/>
            <a:ext cx="8047539" cy="103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821"/>
              <a:buFont typeface="Arial"/>
              <a:buNone/>
            </a:pPr>
            <a:endParaRPr lang="ru-RU" sz="1820" b="1" dirty="0">
              <a:solidFill>
                <a:srgbClr val="3F3F3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821"/>
              <a:buFont typeface="Arial"/>
              <a:buNone/>
            </a:pPr>
            <a:r>
              <a:rPr lang="en-US" sz="2400" dirty="0">
                <a:solidFill>
                  <a:srgbClr val="3F3F3F"/>
                </a:solidFill>
              </a:rPr>
              <a:t>          </a:t>
            </a:r>
            <a:r>
              <a:rPr lang="ru-RU" sz="2400" dirty="0">
                <a:solidFill>
                  <a:srgbClr val="3F3F3F"/>
                </a:solidFill>
              </a:rPr>
              <a:t>Открываем проект </a:t>
            </a:r>
            <a:r>
              <a:rPr lang="en-US" sz="2400" dirty="0">
                <a:solidFill>
                  <a:srgbClr val="3F3F3F"/>
                </a:solidFill>
              </a:rPr>
              <a:t>Citrus</a:t>
            </a:r>
          </a:p>
        </p:txBody>
      </p:sp>
    </p:spTree>
    <p:extLst>
      <p:ext uri="{BB962C8B-B14F-4D97-AF65-F5344CB8AC3E}">
        <p14:creationId xmlns:p14="http://schemas.microsoft.com/office/powerpoint/2010/main" val="541966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055475" cy="5614664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/>
          <p:nvPr/>
        </p:nvSpPr>
        <p:spPr>
          <a:xfrm>
            <a:off x="723600" y="359177"/>
            <a:ext cx="10748733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Google Shape;296;p12">
            <a:extLst>
              <a:ext uri="{FF2B5EF4-FFF2-40B4-BE49-F238E27FC236}">
                <a16:creationId xmlns:a16="http://schemas.microsoft.com/office/drawing/2014/main" id="{5A0ACF54-FF07-450B-8EA4-252CEB3564B6}"/>
              </a:ext>
            </a:extLst>
          </p:cNvPr>
          <p:cNvSpPr txBox="1">
            <a:spLocks/>
          </p:cNvSpPr>
          <p:nvPr/>
        </p:nvSpPr>
        <p:spPr>
          <a:xfrm>
            <a:off x="2777934" y="1076001"/>
            <a:ext cx="8047539" cy="103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821"/>
              <a:buFont typeface="Arial"/>
              <a:buNone/>
            </a:pPr>
            <a:endParaRPr lang="ru-RU" sz="1820" b="1" dirty="0">
              <a:solidFill>
                <a:srgbClr val="3F3F3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821"/>
              <a:buFont typeface="Arial"/>
              <a:buNone/>
            </a:pPr>
            <a:r>
              <a:rPr lang="en-US" sz="2400" dirty="0">
                <a:solidFill>
                  <a:srgbClr val="3F3F3F"/>
                </a:solidFill>
              </a:rPr>
              <a:t>          </a:t>
            </a:r>
            <a:r>
              <a:rPr lang="ru-RU" sz="2400" dirty="0">
                <a:solidFill>
                  <a:srgbClr val="3F3F3F"/>
                </a:solidFill>
              </a:rPr>
              <a:t>Синхронное взаимодействие</a:t>
            </a:r>
            <a:endParaRPr lang="en-US" sz="2400" dirty="0">
              <a:solidFill>
                <a:srgbClr val="3F3F3F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E974A18-350E-4CE7-8677-AABA4F7E5D24}"/>
              </a:ext>
            </a:extLst>
          </p:cNvPr>
          <p:cNvSpPr/>
          <p:nvPr/>
        </p:nvSpPr>
        <p:spPr>
          <a:xfrm>
            <a:off x="1039906" y="2026024"/>
            <a:ext cx="1506070" cy="6544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9010EC6-EEC0-4013-90F4-2637BC85144E}"/>
              </a:ext>
            </a:extLst>
          </p:cNvPr>
          <p:cNvSpPr/>
          <p:nvPr/>
        </p:nvSpPr>
        <p:spPr>
          <a:xfrm>
            <a:off x="4595439" y="2026023"/>
            <a:ext cx="1506070" cy="6544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SUT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927C133-1362-4D2D-B061-C2C950DC012B}"/>
              </a:ext>
            </a:extLst>
          </p:cNvPr>
          <p:cNvSpPr/>
          <p:nvPr/>
        </p:nvSpPr>
        <p:spPr>
          <a:xfrm>
            <a:off x="8052636" y="2026023"/>
            <a:ext cx="1506070" cy="6544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Server(Mock)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40B90B99-7680-4DEF-94FD-04855CD191A3}"/>
              </a:ext>
            </a:extLst>
          </p:cNvPr>
          <p:cNvCxnSpPr/>
          <p:nvPr/>
        </p:nvCxnSpPr>
        <p:spPr>
          <a:xfrm>
            <a:off x="1792941" y="2680446"/>
            <a:ext cx="0" cy="3541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C4F42DFB-04B1-48F3-B331-330CE852EB14}"/>
              </a:ext>
            </a:extLst>
          </p:cNvPr>
          <p:cNvCxnSpPr>
            <a:stCxn id="8" idx="2"/>
          </p:cNvCxnSpPr>
          <p:nvPr/>
        </p:nvCxnSpPr>
        <p:spPr>
          <a:xfrm>
            <a:off x="5348474" y="2680446"/>
            <a:ext cx="70868" cy="3541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BF161495-9495-44AC-9F98-5B5813BD4570}"/>
              </a:ext>
            </a:extLst>
          </p:cNvPr>
          <p:cNvCxnSpPr/>
          <p:nvPr/>
        </p:nvCxnSpPr>
        <p:spPr>
          <a:xfrm>
            <a:off x="8892988" y="2680446"/>
            <a:ext cx="89647" cy="3523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A680815D-D87A-40E1-B0B2-1C60F3AAE634}"/>
              </a:ext>
            </a:extLst>
          </p:cNvPr>
          <p:cNvCxnSpPr/>
          <p:nvPr/>
        </p:nvCxnSpPr>
        <p:spPr>
          <a:xfrm>
            <a:off x="1803960" y="3155576"/>
            <a:ext cx="34583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C8DA7C7E-7B24-40C1-A6ED-ECB75813E3EF}"/>
              </a:ext>
            </a:extLst>
          </p:cNvPr>
          <p:cNvCxnSpPr/>
          <p:nvPr/>
        </p:nvCxnSpPr>
        <p:spPr>
          <a:xfrm flipH="1">
            <a:off x="1873624" y="3429000"/>
            <a:ext cx="3474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93487616-BE01-4FF4-959C-C65CF6BD8DAD}"/>
              </a:ext>
            </a:extLst>
          </p:cNvPr>
          <p:cNvCxnSpPr/>
          <p:nvPr/>
        </p:nvCxnSpPr>
        <p:spPr>
          <a:xfrm>
            <a:off x="5419342" y="4132729"/>
            <a:ext cx="34736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AF8057EA-F862-4123-B88D-7C56EDDCB874}"/>
              </a:ext>
            </a:extLst>
          </p:cNvPr>
          <p:cNvCxnSpPr/>
          <p:nvPr/>
        </p:nvCxnSpPr>
        <p:spPr>
          <a:xfrm flipH="1">
            <a:off x="5419342" y="4442194"/>
            <a:ext cx="3473646" cy="87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6460FE77-2A10-4384-9FC8-F0739A50E23D}"/>
              </a:ext>
            </a:extLst>
          </p:cNvPr>
          <p:cNvCxnSpPr/>
          <p:nvPr/>
        </p:nvCxnSpPr>
        <p:spPr>
          <a:xfrm flipH="1">
            <a:off x="1873624" y="5387788"/>
            <a:ext cx="3474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6BF5C1A4-7DC0-4A6B-A0DC-053936B78176}"/>
              </a:ext>
            </a:extLst>
          </p:cNvPr>
          <p:cNvCxnSpPr/>
          <p:nvPr/>
        </p:nvCxnSpPr>
        <p:spPr>
          <a:xfrm>
            <a:off x="1873624" y="5719482"/>
            <a:ext cx="35102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64ADF92-F552-4B7A-AEBD-4BA24ED14D40}"/>
              </a:ext>
            </a:extLst>
          </p:cNvPr>
          <p:cNvSpPr txBox="1"/>
          <p:nvPr/>
        </p:nvSpPr>
        <p:spPr>
          <a:xfrm>
            <a:off x="3023600" y="2848659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</a:t>
            </a:r>
            <a:endParaRPr lang="ru-RU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F3AF38A-D525-442D-BC32-60B98A936AB9}"/>
              </a:ext>
            </a:extLst>
          </p:cNvPr>
          <p:cNvSpPr txBox="1"/>
          <p:nvPr/>
        </p:nvSpPr>
        <p:spPr>
          <a:xfrm>
            <a:off x="6728777" y="3831511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</a:t>
            </a:r>
            <a:endParaRPr lang="ru-RU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0C01395-0C85-46D1-BBCB-24A18446CDBE}"/>
              </a:ext>
            </a:extLst>
          </p:cNvPr>
          <p:cNvSpPr txBox="1"/>
          <p:nvPr/>
        </p:nvSpPr>
        <p:spPr>
          <a:xfrm>
            <a:off x="2976133" y="5063570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</a:t>
            </a:r>
            <a:endParaRPr lang="ru-R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AE4A6F-352A-449E-B757-6605513A410A}"/>
              </a:ext>
            </a:extLst>
          </p:cNvPr>
          <p:cNvSpPr txBox="1"/>
          <p:nvPr/>
        </p:nvSpPr>
        <p:spPr>
          <a:xfrm>
            <a:off x="2967594" y="5719481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</a:t>
            </a:r>
            <a:endParaRPr lang="ru-RU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CDCB463-7E77-40C6-AD5F-84592CB3E37E}"/>
              </a:ext>
            </a:extLst>
          </p:cNvPr>
          <p:cNvSpPr txBox="1"/>
          <p:nvPr/>
        </p:nvSpPr>
        <p:spPr>
          <a:xfrm>
            <a:off x="2976133" y="3462494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</a:t>
            </a:r>
            <a:endParaRPr lang="ru-RU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792A91-D701-4972-8693-89F941B28FDF}"/>
              </a:ext>
            </a:extLst>
          </p:cNvPr>
          <p:cNvSpPr txBox="1"/>
          <p:nvPr/>
        </p:nvSpPr>
        <p:spPr>
          <a:xfrm>
            <a:off x="6704245" y="4450976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1864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6525" y="-61029"/>
            <a:ext cx="12055475" cy="5614664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/>
          <p:nvPr/>
        </p:nvSpPr>
        <p:spPr>
          <a:xfrm>
            <a:off x="723600" y="359177"/>
            <a:ext cx="10748733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" name="Google Shape;296;p12">
            <a:extLst>
              <a:ext uri="{FF2B5EF4-FFF2-40B4-BE49-F238E27FC236}">
                <a16:creationId xmlns:a16="http://schemas.microsoft.com/office/drawing/2014/main" id="{5A0ACF54-FF07-450B-8EA4-252CEB3564B6}"/>
              </a:ext>
            </a:extLst>
          </p:cNvPr>
          <p:cNvSpPr txBox="1">
            <a:spLocks/>
          </p:cNvSpPr>
          <p:nvPr/>
        </p:nvSpPr>
        <p:spPr>
          <a:xfrm>
            <a:off x="2777934" y="1076001"/>
            <a:ext cx="8047539" cy="1030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821"/>
              <a:buFont typeface="Arial"/>
              <a:buNone/>
            </a:pPr>
            <a:endParaRPr lang="ru-RU" sz="1820" b="1" dirty="0">
              <a:solidFill>
                <a:srgbClr val="3F3F3F"/>
              </a:solidFill>
            </a:endParaRPr>
          </a:p>
          <a:p>
            <a:pPr marL="0" indent="0">
              <a:lnSpc>
                <a:spcPct val="80000"/>
              </a:lnSpc>
              <a:spcBef>
                <a:spcPts val="0"/>
              </a:spcBef>
              <a:buClr>
                <a:srgbClr val="000000"/>
              </a:buClr>
              <a:buSzPts val="1821"/>
              <a:buFont typeface="Arial"/>
              <a:buNone/>
            </a:pPr>
            <a:r>
              <a:rPr lang="en-US" sz="2400" dirty="0">
                <a:solidFill>
                  <a:srgbClr val="3F3F3F"/>
                </a:solidFill>
              </a:rPr>
              <a:t>          </a:t>
            </a:r>
            <a:r>
              <a:rPr lang="ru-RU" sz="2400" dirty="0">
                <a:solidFill>
                  <a:srgbClr val="3F3F3F"/>
                </a:solidFill>
              </a:rPr>
              <a:t>Асинхронное взаимодействие</a:t>
            </a:r>
            <a:endParaRPr lang="en-US" sz="2400" dirty="0">
              <a:solidFill>
                <a:srgbClr val="3F3F3F"/>
              </a:solidFill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E974A18-350E-4CE7-8677-AABA4F7E5D24}"/>
              </a:ext>
            </a:extLst>
          </p:cNvPr>
          <p:cNvSpPr/>
          <p:nvPr/>
        </p:nvSpPr>
        <p:spPr>
          <a:xfrm>
            <a:off x="1039906" y="2026024"/>
            <a:ext cx="1506070" cy="6544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</a:t>
            </a:r>
            <a:endParaRPr lang="ru-RU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9010EC6-EEC0-4013-90F4-2637BC85144E}"/>
              </a:ext>
            </a:extLst>
          </p:cNvPr>
          <p:cNvSpPr/>
          <p:nvPr/>
        </p:nvSpPr>
        <p:spPr>
          <a:xfrm>
            <a:off x="4595439" y="2026023"/>
            <a:ext cx="1506070" cy="6544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SUT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927C133-1362-4D2D-B061-C2C950DC012B}"/>
              </a:ext>
            </a:extLst>
          </p:cNvPr>
          <p:cNvSpPr/>
          <p:nvPr/>
        </p:nvSpPr>
        <p:spPr>
          <a:xfrm>
            <a:off x="8052636" y="2026023"/>
            <a:ext cx="1506070" cy="6544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Server(Mock)</a:t>
            </a:r>
            <a:endParaRPr lang="ru-RU" dirty="0"/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40B90B99-7680-4DEF-94FD-04855CD191A3}"/>
              </a:ext>
            </a:extLst>
          </p:cNvPr>
          <p:cNvCxnSpPr/>
          <p:nvPr/>
        </p:nvCxnSpPr>
        <p:spPr>
          <a:xfrm>
            <a:off x="1792941" y="2680446"/>
            <a:ext cx="0" cy="3541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C4F42DFB-04B1-48F3-B331-330CE852EB14}"/>
              </a:ext>
            </a:extLst>
          </p:cNvPr>
          <p:cNvCxnSpPr>
            <a:stCxn id="8" idx="2"/>
          </p:cNvCxnSpPr>
          <p:nvPr/>
        </p:nvCxnSpPr>
        <p:spPr>
          <a:xfrm>
            <a:off x="5348474" y="2680446"/>
            <a:ext cx="70868" cy="3541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BF161495-9495-44AC-9F98-5B5813BD4570}"/>
              </a:ext>
            </a:extLst>
          </p:cNvPr>
          <p:cNvCxnSpPr/>
          <p:nvPr/>
        </p:nvCxnSpPr>
        <p:spPr>
          <a:xfrm>
            <a:off x="8892988" y="2680446"/>
            <a:ext cx="89647" cy="35234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A680815D-D87A-40E1-B0B2-1C60F3AAE634}"/>
              </a:ext>
            </a:extLst>
          </p:cNvPr>
          <p:cNvCxnSpPr/>
          <p:nvPr/>
        </p:nvCxnSpPr>
        <p:spPr>
          <a:xfrm>
            <a:off x="1803960" y="3155576"/>
            <a:ext cx="345832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93487616-BE01-4FF4-959C-C65CF6BD8DAD}"/>
              </a:ext>
            </a:extLst>
          </p:cNvPr>
          <p:cNvCxnSpPr/>
          <p:nvPr/>
        </p:nvCxnSpPr>
        <p:spPr>
          <a:xfrm>
            <a:off x="5419342" y="4132729"/>
            <a:ext cx="34736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AF8057EA-F862-4123-B88D-7C56EDDCB874}"/>
              </a:ext>
            </a:extLst>
          </p:cNvPr>
          <p:cNvCxnSpPr/>
          <p:nvPr/>
        </p:nvCxnSpPr>
        <p:spPr>
          <a:xfrm flipH="1">
            <a:off x="5419342" y="4442194"/>
            <a:ext cx="3473646" cy="87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6460FE77-2A10-4384-9FC8-F0739A50E23D}"/>
              </a:ext>
            </a:extLst>
          </p:cNvPr>
          <p:cNvCxnSpPr/>
          <p:nvPr/>
        </p:nvCxnSpPr>
        <p:spPr>
          <a:xfrm flipH="1">
            <a:off x="1873624" y="5553635"/>
            <a:ext cx="34748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764ADF92-F552-4B7A-AEBD-4BA24ED14D40}"/>
              </a:ext>
            </a:extLst>
          </p:cNvPr>
          <p:cNvSpPr txBox="1"/>
          <p:nvPr/>
        </p:nvSpPr>
        <p:spPr>
          <a:xfrm>
            <a:off x="3023600" y="2848659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</a:t>
            </a:r>
            <a:endParaRPr lang="ru-RU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F3AF38A-D525-442D-BC32-60B98A936AB9}"/>
              </a:ext>
            </a:extLst>
          </p:cNvPr>
          <p:cNvSpPr txBox="1"/>
          <p:nvPr/>
        </p:nvSpPr>
        <p:spPr>
          <a:xfrm>
            <a:off x="6728777" y="3831511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Request</a:t>
            </a:r>
            <a:endParaRPr lang="ru-R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4AE4A6F-352A-449E-B757-6605513A410A}"/>
              </a:ext>
            </a:extLst>
          </p:cNvPr>
          <p:cNvSpPr txBox="1"/>
          <p:nvPr/>
        </p:nvSpPr>
        <p:spPr>
          <a:xfrm>
            <a:off x="3034276" y="5597363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</a:t>
            </a:r>
            <a:endParaRPr lang="ru-RU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2792A91-D701-4972-8693-89F941B28FDF}"/>
              </a:ext>
            </a:extLst>
          </p:cNvPr>
          <p:cNvSpPr txBox="1"/>
          <p:nvPr/>
        </p:nvSpPr>
        <p:spPr>
          <a:xfrm>
            <a:off x="6704245" y="4450976"/>
            <a:ext cx="9909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203942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26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6"/>
          <p:cNvSpPr/>
          <p:nvPr/>
        </p:nvSpPr>
        <p:spPr>
          <a:xfrm>
            <a:off x="54557" y="2603123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Заполните, пожалуйста,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опрос о занятии по ссылке в чате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27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7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7"/>
          <p:cNvSpPr/>
          <p:nvPr/>
        </p:nvSpPr>
        <p:spPr>
          <a:xfrm>
            <a:off x="54550" y="1859400"/>
            <a:ext cx="12082799" cy="20400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US" sz="42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Спасибо</a:t>
            </a:r>
            <a:r>
              <a:rPr lang="en-US" sz="42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2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за</a:t>
            </a:r>
            <a:r>
              <a:rPr lang="en-US" sz="42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2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внимание</a:t>
            </a:r>
            <a:r>
              <a:rPr lang="en-US" sz="42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!</a:t>
            </a:r>
            <a:br>
              <a:rPr lang="en-US" sz="42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42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Приходите</a:t>
            </a:r>
            <a:r>
              <a:rPr lang="en-US" sz="42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2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</a:t>
            </a:r>
            <a:r>
              <a:rPr lang="en-US" sz="42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следующие</a:t>
            </a:r>
            <a:r>
              <a:rPr lang="en-US" sz="42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2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вебинары</a:t>
            </a:r>
            <a:endParaRPr sz="4200" b="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8" name="Google Shape;488;p27"/>
          <p:cNvSpPr txBox="1"/>
          <p:nvPr/>
        </p:nvSpPr>
        <p:spPr>
          <a:xfrm>
            <a:off x="-50" y="3670225"/>
            <a:ext cx="121920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Алексей Тараненко</a:t>
            </a:r>
            <a:endParaRPr sz="2600" b="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9" name="Google Shape;489;p27"/>
          <p:cNvCxnSpPr/>
          <p:nvPr/>
        </p:nvCxnSpPr>
        <p:spPr>
          <a:xfrm rot="10800000" flipH="1">
            <a:off x="3645850" y="3639200"/>
            <a:ext cx="5152500" cy="24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54557" y="2080550"/>
            <a:ext cx="12082799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Arial"/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"/>
          <p:cNvSpPr txBox="1"/>
          <p:nvPr/>
        </p:nvSpPr>
        <p:spPr>
          <a:xfrm>
            <a:off x="0" y="3341553"/>
            <a:ext cx="12137401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Ставьте</a:t>
            </a:r>
            <a:r>
              <a:rPr lang="en-US" sz="300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+</a:t>
            </a:r>
            <a:r>
              <a:rPr lang="en-US" sz="210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если все хорошо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Проверить, идет ли запись!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3" descr="Изображение выглядит как внешний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09663" y="1914705"/>
            <a:ext cx="3972673" cy="3967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4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4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/>
          <p:cNvSpPr/>
          <p:nvPr/>
        </p:nvSpPr>
        <p:spPr>
          <a:xfrm>
            <a:off x="54550" y="1859400"/>
            <a:ext cx="12082799" cy="20400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US" sz="42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Citrus Framework</a:t>
            </a:r>
            <a:r>
              <a:rPr lang="en-US" sz="4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4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углубленное изучение</a:t>
            </a:r>
            <a:endParaRPr sz="4200" b="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4"/>
          <p:cNvSpPr txBox="1"/>
          <p:nvPr/>
        </p:nvSpPr>
        <p:spPr>
          <a:xfrm>
            <a:off x="-50" y="3670225"/>
            <a:ext cx="121920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Алексей Тараненко</a:t>
            </a:r>
            <a:endParaRPr sz="2600" b="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7" name="Google Shape;197;p4"/>
          <p:cNvCxnSpPr/>
          <p:nvPr/>
        </p:nvCxnSpPr>
        <p:spPr>
          <a:xfrm rot="10800000" flipH="1">
            <a:off x="3645850" y="3639200"/>
            <a:ext cx="5152500" cy="24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5"/>
          <p:cNvSpPr txBox="1"/>
          <p:nvPr/>
        </p:nvSpPr>
        <p:spPr>
          <a:xfrm>
            <a:off x="4120899" y="1973518"/>
            <a:ext cx="6033300" cy="26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Алексей Тараненко</a:t>
            </a:r>
            <a:endParaRPr sz="24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Специалист в области обеспечения качеством и автоматизации процессов тестирования ПО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UX/UI testing</a:t>
            </a: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API testing (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BackEnd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Web (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FrontEnd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Mobile</a:t>
            </a:r>
            <a:endParaRPr sz="24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5"/>
          <p:cNvSpPr txBox="1">
            <a:spLocks noGrp="1"/>
          </p:cNvSpPr>
          <p:nvPr>
            <p:ph type="sldNum" idx="4294967295"/>
          </p:nvPr>
        </p:nvSpPr>
        <p:spPr>
          <a:xfrm>
            <a:off x="11987213" y="6600825"/>
            <a:ext cx="204787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05" name="Google Shape;205;p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Преподаватель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5"/>
          <p:cNvSpPr/>
          <p:nvPr/>
        </p:nvSpPr>
        <p:spPr>
          <a:xfrm>
            <a:off x="667250" y="1722325"/>
            <a:ext cx="2786400" cy="2629200"/>
          </a:xfrm>
          <a:prstGeom prst="ellipse">
            <a:avLst/>
          </a:prstGeom>
          <a:solidFill>
            <a:srgbClr val="83DFE1">
              <a:alpha val="40000"/>
            </a:srgbClr>
          </a:solidFill>
          <a:ln w="9525" cap="flat" cmpd="sng">
            <a:solidFill>
              <a:srgbClr val="83DFE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Добавьте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фото</a:t>
            </a:r>
            <a:endParaRPr sz="14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 descr="Изображение выглядит как стена, внутренний, мужчин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0BD742CF-5160-4872-8946-AB5F172DB0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53" y="1722325"/>
            <a:ext cx="2880393" cy="28803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6"/>
          <p:cNvSpPr txBox="1">
            <a:spLocks noGrp="1"/>
          </p:cNvSpPr>
          <p:nvPr>
            <p:ph type="body" idx="4294967295"/>
          </p:nvPr>
        </p:nvSpPr>
        <p:spPr>
          <a:xfrm>
            <a:off x="1846729" y="1782775"/>
            <a:ext cx="10345171" cy="30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Активно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участвуем</a:t>
            </a: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Задаем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вопросы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или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голосом</a:t>
            </a: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Off-topic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обсуждаем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 Slack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endParaRPr lang="en-US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Вопросы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вижу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чате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могу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ответить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не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сразу</a:t>
            </a:r>
            <a:endParaRPr sz="2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4" name="Google Shape;214;p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5074" y="1680150"/>
            <a:ext cx="699001" cy="6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5074" y="2703524"/>
            <a:ext cx="699000" cy="6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5524" y="3785026"/>
            <a:ext cx="699000" cy="6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6" descr="Изображение выглядит как объект, часы&#10;&#10;Автоматически созданное описание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5527" y="4918676"/>
            <a:ext cx="699000" cy="69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Правила вебинара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</a:t>
            </a: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вебинара</a:t>
            </a:r>
            <a:endParaRPr sz="3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7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</a:pPr>
            <a:r>
              <a:rPr lang="en-US"/>
              <a:t>1</a:t>
            </a:r>
            <a:endParaRPr/>
          </a:p>
        </p:txBody>
      </p:sp>
      <p:sp>
        <p:nvSpPr>
          <p:cNvPr id="225" name="Google Shape;225;p7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</a:pPr>
            <a:r>
              <a:rPr lang="ru-RU" sz="2400" dirty="0"/>
              <a:t>Создание параметризованных тестов</a:t>
            </a:r>
            <a:endParaRPr sz="2400" dirty="0"/>
          </a:p>
        </p:txBody>
      </p:sp>
      <p:sp>
        <p:nvSpPr>
          <p:cNvPr id="226" name="Google Shape;226;p7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</a:pPr>
            <a:r>
              <a:rPr lang="en-US"/>
              <a:t>2</a:t>
            </a:r>
            <a:endParaRPr/>
          </a:p>
        </p:txBody>
      </p:sp>
      <p:sp>
        <p:nvSpPr>
          <p:cNvPr id="227" name="Google Shape;227;p7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</a:pPr>
            <a:r>
              <a:rPr lang="ru-RU" dirty="0">
                <a:latin typeface="Roboto"/>
                <a:ea typeface="Roboto"/>
                <a:sym typeface="Roboto"/>
              </a:rPr>
              <a:t>Зачем нужен </a:t>
            </a:r>
            <a:r>
              <a:rPr lang="en-US" dirty="0" err="1">
                <a:latin typeface="Roboto"/>
                <a:ea typeface="Roboto"/>
                <a:sym typeface="Roboto"/>
              </a:rPr>
              <a:t>ApplyBehaviour</a:t>
            </a:r>
            <a:r>
              <a:rPr lang="en-US" dirty="0">
                <a:latin typeface="Roboto"/>
                <a:ea typeface="Roboto"/>
                <a:sym typeface="Roboto"/>
              </a:rPr>
              <a:t> </a:t>
            </a:r>
            <a:endParaRPr dirty="0"/>
          </a:p>
        </p:txBody>
      </p:sp>
      <p:sp>
        <p:nvSpPr>
          <p:cNvPr id="228" name="Google Shape;228;p7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</a:pPr>
            <a:r>
              <a:rPr lang="en-US"/>
              <a:t>3</a:t>
            </a:r>
            <a:endParaRPr/>
          </a:p>
        </p:txBody>
      </p:sp>
      <p:sp>
        <p:nvSpPr>
          <p:cNvPr id="229" name="Google Shape;229;p7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</a:pPr>
            <a:r>
              <a:rPr lang="ru-RU" sz="2400" dirty="0">
                <a:latin typeface="Roboto"/>
                <a:ea typeface="Roboto"/>
                <a:sym typeface="Roboto"/>
              </a:rPr>
              <a:t>Создание </a:t>
            </a:r>
            <a:r>
              <a:rPr lang="en-US" sz="2400" dirty="0">
                <a:latin typeface="Roboto"/>
                <a:ea typeface="Roboto"/>
                <a:sym typeface="Roboto"/>
              </a:rPr>
              <a:t>REST </a:t>
            </a:r>
            <a:r>
              <a:rPr lang="ru-RU" sz="2400" dirty="0">
                <a:latin typeface="Roboto"/>
                <a:ea typeface="Roboto"/>
                <a:sym typeface="Roboto"/>
              </a:rPr>
              <a:t>заглушки (</a:t>
            </a:r>
            <a:r>
              <a:rPr lang="en-US" sz="2400" dirty="0">
                <a:latin typeface="Roboto"/>
                <a:ea typeface="Roboto"/>
                <a:sym typeface="Roboto"/>
              </a:rPr>
              <a:t>mock</a:t>
            </a:r>
            <a:r>
              <a:rPr lang="ru-RU" sz="2400" dirty="0">
                <a:latin typeface="Roboto"/>
                <a:ea typeface="Roboto"/>
                <a:sym typeface="Roboto"/>
              </a:rPr>
              <a:t>)</a:t>
            </a:r>
            <a:endParaRPr dirty="0"/>
          </a:p>
        </p:txBody>
      </p:sp>
      <p:sp>
        <p:nvSpPr>
          <p:cNvPr id="230" name="Google Shape;230;p7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</a:pPr>
            <a:r>
              <a:rPr lang="en-US"/>
              <a:t>4</a:t>
            </a:r>
            <a:endParaRPr/>
          </a:p>
        </p:txBody>
      </p:sp>
      <p:sp>
        <p:nvSpPr>
          <p:cNvPr id="231" name="Google Shape;231;p7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</a:pPr>
            <a:r>
              <a:rPr lang="ru-RU" sz="2400" dirty="0">
                <a:latin typeface="Roboto"/>
                <a:ea typeface="Roboto"/>
                <a:sym typeface="Roboto"/>
              </a:rPr>
              <a:t>Синхронное и асинхронное взаимодействие</a:t>
            </a:r>
            <a:endParaRPr lang="en-US" sz="2400" dirty="0">
              <a:latin typeface="Roboto"/>
              <a:ea typeface="Roboto"/>
              <a:sym typeface="Roboto"/>
            </a:endParaRPr>
          </a:p>
        </p:txBody>
      </p:sp>
      <p:sp>
        <p:nvSpPr>
          <p:cNvPr id="232" name="Google Shape;232;p7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</a:pPr>
            <a:r>
              <a:rPr lang="en-US"/>
              <a:t>5</a:t>
            </a:r>
            <a:endParaRPr/>
          </a:p>
        </p:txBody>
      </p:sp>
      <p:sp>
        <p:nvSpPr>
          <p:cNvPr id="233" name="Google Shape;233;p7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</a:pPr>
            <a:r>
              <a:rPr lang="ru-RU" sz="2000" dirty="0">
                <a:latin typeface="Roboto"/>
                <a:ea typeface="Roboto"/>
                <a:sym typeface="Roboto"/>
              </a:rPr>
              <a:t>Тестирование </a:t>
            </a:r>
            <a:r>
              <a:rPr lang="en-US" sz="2000" dirty="0">
                <a:latin typeface="Roboto"/>
                <a:ea typeface="Roboto"/>
                <a:sym typeface="Roboto"/>
              </a:rPr>
              <a:t>SOAP</a:t>
            </a:r>
          </a:p>
        </p:txBody>
      </p:sp>
      <p:sp>
        <p:nvSpPr>
          <p:cNvPr id="234" name="Google Shape;234;p7"/>
          <p:cNvSpPr txBox="1"/>
          <p:nvPr/>
        </p:nvSpPr>
        <p:spPr>
          <a:xfrm>
            <a:off x="1403290" y="577022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10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0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0"/>
          <p:cNvSpPr txBox="1">
            <a:spLocks noGrp="1"/>
          </p:cNvSpPr>
          <p:nvPr>
            <p:ph type="title" idx="4294967295"/>
          </p:nvPr>
        </p:nvSpPr>
        <p:spPr>
          <a:xfrm>
            <a:off x="0" y="2655888"/>
            <a:ext cx="12192000" cy="1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venir"/>
              <a:buNone/>
            </a:pPr>
            <a:r>
              <a:rPr lang="en-US" sz="6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Citrus Framework</a:t>
            </a:r>
            <a:r>
              <a:rPr lang="ru-RU" sz="6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60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806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/>
          <p:nvPr/>
        </p:nvSpPr>
        <p:spPr>
          <a:xfrm>
            <a:off x="962140" y="556584"/>
            <a:ext cx="10748733" cy="1005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en-US" sz="4400" dirty="0">
                <a:solidFill>
                  <a:srgbClr val="222222"/>
                </a:solidFill>
                <a:latin typeface="Fira Sans"/>
              </a:rPr>
              <a:t>Citrus framework</a:t>
            </a:r>
            <a:endParaRPr lang="en-US" sz="4400" b="0" i="0" dirty="0">
              <a:solidFill>
                <a:srgbClr val="222222"/>
              </a:solidFill>
              <a:effectLst/>
              <a:latin typeface="Fira Sans"/>
            </a:endParaRPr>
          </a:p>
          <a:p>
            <a:pPr>
              <a:lnSpc>
                <a:spcPct val="90000"/>
              </a:lnSpc>
              <a:buClr>
                <a:schemeClr val="lt1"/>
              </a:buClr>
              <a:buSzPts val="3300"/>
            </a:pPr>
            <a:endParaRPr lang="en-US" sz="4400" b="0" i="0" dirty="0">
              <a:solidFill>
                <a:srgbClr val="222222"/>
              </a:solidFill>
              <a:effectLst/>
              <a:latin typeface="Fira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12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0F0EDA-2652-4AC2-8D41-12CDE0E707A9}"/>
              </a:ext>
            </a:extLst>
          </p:cNvPr>
          <p:cNvSpPr txBox="1"/>
          <p:nvPr/>
        </p:nvSpPr>
        <p:spPr>
          <a:xfrm>
            <a:off x="345006" y="1776657"/>
            <a:ext cx="11365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0" i="0" dirty="0">
                <a:solidFill>
                  <a:srgbClr val="222222"/>
                </a:solidFill>
                <a:effectLst/>
                <a:latin typeface="-apple-system"/>
              </a:rPr>
              <a:t>            </a:t>
            </a:r>
            <a:endParaRPr lang="ru-RU" sz="2800" dirty="0"/>
          </a:p>
        </p:txBody>
      </p:sp>
      <p:pic>
        <p:nvPicPr>
          <p:cNvPr id="8" name="Рисунок 7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2FB776C-7E4F-4F72-A76E-1D950FF7A2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490" y="2238322"/>
            <a:ext cx="11118898" cy="3224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111508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2703</TotalTime>
  <Words>233</Words>
  <Application>Microsoft Office PowerPoint</Application>
  <PresentationFormat>Широкоэкранный</PresentationFormat>
  <Paragraphs>81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6" baseType="lpstr">
      <vt:lpstr>Calibri</vt:lpstr>
      <vt:lpstr>Noto Sans Symbols</vt:lpstr>
      <vt:lpstr>Times New Roman</vt:lpstr>
      <vt:lpstr>Roboto</vt:lpstr>
      <vt:lpstr>-apple-system</vt:lpstr>
      <vt:lpstr>Montserrat</vt:lpstr>
      <vt:lpstr>Avenir</vt:lpstr>
      <vt:lpstr>Fira Sans</vt:lpstr>
      <vt:lpstr>Arial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Citrus Framework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2751</cp:lastModifiedBy>
  <cp:revision>92</cp:revision>
  <dcterms:modified xsi:type="dcterms:W3CDTF">2022-07-25T13:27:18Z</dcterms:modified>
</cp:coreProperties>
</file>